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7" r:id="rId5"/>
    <p:sldId id="269" r:id="rId6"/>
    <p:sldId id="258" r:id="rId7"/>
    <p:sldId id="284" r:id="rId8"/>
    <p:sldId id="285" r:id="rId9"/>
    <p:sldId id="265" r:id="rId10"/>
    <p:sldId id="259" r:id="rId11"/>
    <p:sldId id="260" r:id="rId12"/>
    <p:sldId id="262" r:id="rId13"/>
    <p:sldId id="261" r:id="rId14"/>
    <p:sldId id="263" r:id="rId15"/>
    <p:sldId id="267" r:id="rId16"/>
    <p:sldId id="264" r:id="rId17"/>
    <p:sldId id="266" r:id="rId18"/>
    <p:sldId id="282" r:id="rId19"/>
    <p:sldId id="272" r:id="rId20"/>
    <p:sldId id="283" r:id="rId21"/>
    <p:sldId id="363" r:id="rId22"/>
    <p:sldId id="274" r:id="rId23"/>
    <p:sldId id="365" r:id="rId24"/>
    <p:sldId id="366" r:id="rId25"/>
    <p:sldId id="270" r:id="rId26"/>
    <p:sldId id="271" r:id="rId27"/>
    <p:sldId id="367" r:id="rId28"/>
    <p:sldId id="278" r:id="rId29"/>
    <p:sldId id="279" r:id="rId30"/>
    <p:sldId id="280" r:id="rId31"/>
    <p:sldId id="281" r:id="rId32"/>
    <p:sldId id="286" r:id="rId33"/>
    <p:sldId id="358" r:id="rId34"/>
    <p:sldId id="355" r:id="rId35"/>
    <p:sldId id="356" r:id="rId36"/>
    <p:sldId id="357" r:id="rId37"/>
    <p:sldId id="359" r:id="rId38"/>
    <p:sldId id="360" r:id="rId39"/>
    <p:sldId id="361" r:id="rId40"/>
    <p:sldId id="362" r:id="rId4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F7D63-0078-499D-BC6B-3BD5FE4A80E1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96C552-D6B4-4EA9-8891-23BB351172C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Assessment &amp; Exploration</a:t>
          </a:r>
        </a:p>
      </dgm:t>
    </dgm:pt>
    <dgm:pt modelId="{FA2BE849-72AE-403C-A5E6-00AE6ABE1902}" type="parTrans" cxnId="{D359CAFC-6DD2-4819-8534-7A0EC8DA4302}">
      <dgm:prSet/>
      <dgm:spPr/>
      <dgm:t>
        <a:bodyPr/>
        <a:lstStyle/>
        <a:p>
          <a:endParaRPr lang="en-US"/>
        </a:p>
      </dgm:t>
    </dgm:pt>
    <dgm:pt modelId="{3F70DA0C-74A1-42C5-8770-4B0213C56C57}" type="sibTrans" cxnId="{D359CAFC-6DD2-4819-8534-7A0EC8DA4302}">
      <dgm:prSet/>
      <dgm:spPr/>
      <dgm:t>
        <a:bodyPr/>
        <a:lstStyle/>
        <a:p>
          <a:endParaRPr lang="en-US"/>
        </a:p>
      </dgm:t>
    </dgm:pt>
    <dgm:pt modelId="{FC5FA8B6-0F24-4EA3-93C4-B540E2169F8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Planning &amp; Preparation</a:t>
          </a:r>
        </a:p>
      </dgm:t>
    </dgm:pt>
    <dgm:pt modelId="{BEE4714A-E99A-47B5-95A7-2EAA76FA68D3}" type="parTrans" cxnId="{61F0DFCE-1539-47EA-BB6C-D83C516736DD}">
      <dgm:prSet/>
      <dgm:spPr/>
      <dgm:t>
        <a:bodyPr/>
        <a:lstStyle/>
        <a:p>
          <a:endParaRPr lang="en-US"/>
        </a:p>
      </dgm:t>
    </dgm:pt>
    <dgm:pt modelId="{5C0E3876-7E4F-4719-98B7-F2967BCCC022}" type="sibTrans" cxnId="{61F0DFCE-1539-47EA-BB6C-D83C516736DD}">
      <dgm:prSet/>
      <dgm:spPr/>
      <dgm:t>
        <a:bodyPr/>
        <a:lstStyle/>
        <a:p>
          <a:endParaRPr lang="en-US"/>
        </a:p>
      </dgm:t>
    </dgm:pt>
    <dgm:pt modelId="{ADB587F6-9877-4F6D-BE30-F48C0C7FB29B}">
      <dgm:prSet phldrT="[Text]" custT="1"/>
      <dgm:spPr/>
      <dgm:t>
        <a:bodyPr/>
        <a:lstStyle/>
        <a:p>
          <a:pPr algn="ctr"/>
          <a:r>
            <a:rPr lang="en-US" sz="1200" b="1" u="sng" dirty="0"/>
            <a:t>Personal Effectiveness &amp; Occupational Competencies</a:t>
          </a:r>
        </a:p>
        <a:p>
          <a:pPr algn="ctr"/>
          <a:endParaRPr lang="en-US" sz="1000" b="1" u="sng" dirty="0"/>
        </a:p>
        <a:p>
          <a:pPr algn="l"/>
          <a:r>
            <a:rPr lang="en-US" sz="1000" b="0" u="none" dirty="0"/>
            <a:t>Skills to Pay the Bills</a:t>
          </a:r>
        </a:p>
        <a:p>
          <a:pPr algn="l"/>
          <a:r>
            <a:rPr lang="en-US" sz="1000" b="0" u="none" dirty="0"/>
            <a:t>ACT Work Keys</a:t>
          </a:r>
        </a:p>
        <a:p>
          <a:pPr algn="l"/>
          <a:r>
            <a:rPr lang="en-US" sz="1000" b="0" u="none" dirty="0"/>
            <a:t>Conover</a:t>
          </a:r>
        </a:p>
        <a:p>
          <a:pPr algn="l"/>
          <a:r>
            <a:rPr lang="en-US" sz="1000" b="0" u="none" dirty="0"/>
            <a:t>Allison</a:t>
          </a:r>
        </a:p>
        <a:p>
          <a:pPr algn="l"/>
          <a:r>
            <a:rPr lang="en-US" sz="1000" b="0" u="none" dirty="0"/>
            <a:t>Metrix Learning</a:t>
          </a:r>
        </a:p>
        <a:p>
          <a:pPr algn="l"/>
          <a:r>
            <a:rPr lang="en-US" sz="1000" b="0" u="none" dirty="0"/>
            <a:t>Khan Academy</a:t>
          </a:r>
        </a:p>
        <a:p>
          <a:pPr algn="l"/>
          <a:r>
            <a:rPr lang="en-US" sz="1000" b="0" u="none" dirty="0"/>
            <a:t>Workforce Micro-training</a:t>
          </a:r>
        </a:p>
      </dgm:t>
    </dgm:pt>
    <dgm:pt modelId="{236DD2FC-A41E-4B1A-8F83-6141F8501574}" type="parTrans" cxnId="{F20872C3-4DD1-462B-BFD6-DFD0E4CAF539}">
      <dgm:prSet/>
      <dgm:spPr/>
      <dgm:t>
        <a:bodyPr/>
        <a:lstStyle/>
        <a:p>
          <a:endParaRPr lang="en-US"/>
        </a:p>
      </dgm:t>
    </dgm:pt>
    <dgm:pt modelId="{C437B1AC-5E0F-49F5-BC0C-0A425D14721C}" type="sibTrans" cxnId="{F20872C3-4DD1-462B-BFD6-DFD0E4CAF539}">
      <dgm:prSet/>
      <dgm:spPr/>
      <dgm:t>
        <a:bodyPr/>
        <a:lstStyle/>
        <a:p>
          <a:endParaRPr lang="en-US"/>
        </a:p>
      </dgm:t>
    </dgm:pt>
    <dgm:pt modelId="{80EF60A1-1171-4EA0-A425-AC6328F736E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Education &amp; Training</a:t>
          </a:r>
          <a:r>
            <a:rPr lang="en-US" sz="1300" dirty="0">
              <a:solidFill>
                <a:schemeClr val="accent1">
                  <a:lumMod val="50000"/>
                </a:schemeClr>
              </a:solidFill>
            </a:rPr>
            <a:t>	</a:t>
          </a:r>
        </a:p>
      </dgm:t>
    </dgm:pt>
    <dgm:pt modelId="{33FC78D4-ECFE-4365-9B00-63A4A7F943C7}" type="parTrans" cxnId="{3CFC80E8-8871-4224-A01D-8C810F3F8A0E}">
      <dgm:prSet/>
      <dgm:spPr/>
      <dgm:t>
        <a:bodyPr/>
        <a:lstStyle/>
        <a:p>
          <a:endParaRPr lang="en-US"/>
        </a:p>
      </dgm:t>
    </dgm:pt>
    <dgm:pt modelId="{CAF2AFB7-17DB-4BEA-BAC4-C945C8A19B6D}" type="sibTrans" cxnId="{3CFC80E8-8871-4224-A01D-8C810F3F8A0E}">
      <dgm:prSet/>
      <dgm:spPr/>
      <dgm:t>
        <a:bodyPr/>
        <a:lstStyle/>
        <a:p>
          <a:endParaRPr lang="en-US"/>
        </a:p>
      </dgm:t>
    </dgm:pt>
    <dgm:pt modelId="{8D0A1BBA-239E-4EC9-9B19-55B1D6F11864}">
      <dgm:prSet phldrT="[Text]" custT="1"/>
      <dgm:spPr/>
      <dgm:t>
        <a:bodyPr/>
        <a:lstStyle/>
        <a:p>
          <a:pPr algn="ctr"/>
          <a:r>
            <a:rPr lang="en-US" sz="1200" b="1" u="sng" dirty="0"/>
            <a:t>Career Pathway Foundational Trainings</a:t>
          </a:r>
        </a:p>
        <a:p>
          <a:pPr algn="ctr"/>
          <a:endParaRPr lang="en-US" sz="1000" b="1" u="sng" dirty="0"/>
        </a:p>
        <a:p>
          <a:pPr algn="l"/>
          <a:r>
            <a:rPr lang="en-US" sz="1000" dirty="0"/>
            <a:t>Workforce Training</a:t>
          </a:r>
        </a:p>
        <a:p>
          <a:pPr algn="l"/>
          <a:r>
            <a:rPr lang="en-US" sz="1000" dirty="0"/>
            <a:t>Credit towards Academic degree</a:t>
          </a:r>
        </a:p>
        <a:p>
          <a:pPr algn="l"/>
          <a:r>
            <a:rPr lang="en-US" sz="1000" dirty="0"/>
            <a:t>OJT or Internship</a:t>
          </a:r>
        </a:p>
        <a:p>
          <a:pPr algn="l"/>
          <a:r>
            <a:rPr lang="en-US" sz="1000" dirty="0"/>
            <a:t>ISTPP</a:t>
          </a:r>
        </a:p>
        <a:p>
          <a:pPr algn="l"/>
          <a:r>
            <a:rPr lang="en-US" sz="1000" dirty="0"/>
            <a:t>Metrix Learning</a:t>
          </a:r>
        </a:p>
        <a:p>
          <a:pPr algn="l"/>
          <a:r>
            <a:rPr lang="en-US" sz="1000" dirty="0"/>
            <a:t>Pre-Apprenticeship</a:t>
          </a:r>
        </a:p>
        <a:p>
          <a:pPr algn="l"/>
          <a:r>
            <a:rPr lang="en-US" sz="1000" dirty="0"/>
            <a:t>Industry Recognized Credential</a:t>
          </a:r>
        </a:p>
      </dgm:t>
    </dgm:pt>
    <dgm:pt modelId="{A09E7DD3-B3CF-4220-BDF8-EDAD009C0845}" type="parTrans" cxnId="{B5C71B8E-134B-4F09-BB87-CECF9E82F8DA}">
      <dgm:prSet/>
      <dgm:spPr/>
      <dgm:t>
        <a:bodyPr/>
        <a:lstStyle/>
        <a:p>
          <a:endParaRPr lang="en-US"/>
        </a:p>
      </dgm:t>
    </dgm:pt>
    <dgm:pt modelId="{DFB08E71-9327-4D66-8F65-20B7DEE89908}" type="sibTrans" cxnId="{B5C71B8E-134B-4F09-BB87-CECF9E82F8DA}">
      <dgm:prSet/>
      <dgm:spPr/>
      <dgm:t>
        <a:bodyPr/>
        <a:lstStyle/>
        <a:p>
          <a:endParaRPr lang="en-US"/>
        </a:p>
      </dgm:t>
    </dgm:pt>
    <dgm:pt modelId="{7064730F-8490-4FA8-A33D-D33D961B5359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Placement &amp; Advancement</a:t>
          </a:r>
        </a:p>
      </dgm:t>
    </dgm:pt>
    <dgm:pt modelId="{7E21A073-F2B1-403B-9F80-CE435BBC9E49}" type="parTrans" cxnId="{CC66DF98-D865-43B0-B57E-263229ACFB19}">
      <dgm:prSet/>
      <dgm:spPr/>
      <dgm:t>
        <a:bodyPr/>
        <a:lstStyle/>
        <a:p>
          <a:endParaRPr lang="en-US"/>
        </a:p>
      </dgm:t>
    </dgm:pt>
    <dgm:pt modelId="{0526B9F4-D6A5-48CB-BAB7-9389F6E56BCF}" type="sibTrans" cxnId="{CC66DF98-D865-43B0-B57E-263229ACFB19}">
      <dgm:prSet/>
      <dgm:spPr/>
      <dgm:t>
        <a:bodyPr/>
        <a:lstStyle/>
        <a:p>
          <a:endParaRPr lang="en-US"/>
        </a:p>
      </dgm:t>
    </dgm:pt>
    <dgm:pt modelId="{3086D01C-0851-4998-B25B-0787BAB82A77}">
      <dgm:prSet custT="1"/>
      <dgm:spPr/>
      <dgm:t>
        <a:bodyPr/>
        <a:lstStyle/>
        <a:p>
          <a:pPr algn="ctr"/>
          <a:r>
            <a:rPr lang="en-US" sz="1200" b="1" u="sng" dirty="0"/>
            <a:t>Entry Level through Advancement Opportunities</a:t>
          </a:r>
        </a:p>
        <a:p>
          <a:pPr algn="ctr"/>
          <a:endParaRPr lang="en-US" sz="1100" b="1" u="sng" dirty="0"/>
        </a:p>
        <a:p>
          <a:pPr algn="l"/>
          <a:r>
            <a:rPr lang="en-US" sz="1100" dirty="0"/>
            <a:t>Job Placement (Entry Level Affiliation)</a:t>
          </a:r>
        </a:p>
        <a:p>
          <a:pPr algn="l"/>
          <a:r>
            <a:rPr lang="en-US" sz="1100" dirty="0"/>
            <a:t>Alternative Placement (CPO, OJT, Paid Internship)</a:t>
          </a:r>
        </a:p>
        <a:p>
          <a:pPr algn="l"/>
          <a:r>
            <a:rPr lang="en-US" sz="1100" dirty="0"/>
            <a:t>Apprenticeship</a:t>
          </a:r>
        </a:p>
        <a:p>
          <a:pPr algn="l"/>
          <a:r>
            <a:rPr lang="en-US" sz="1100" dirty="0"/>
            <a:t>Career Advancement</a:t>
          </a:r>
        </a:p>
      </dgm:t>
    </dgm:pt>
    <dgm:pt modelId="{20716DA9-1DBB-40F8-A4C7-A468A09AD278}" type="parTrans" cxnId="{74F8A15C-56F0-4FF1-B44E-C0C8A9538A76}">
      <dgm:prSet/>
      <dgm:spPr/>
      <dgm:t>
        <a:bodyPr/>
        <a:lstStyle/>
        <a:p>
          <a:endParaRPr lang="en-US"/>
        </a:p>
      </dgm:t>
    </dgm:pt>
    <dgm:pt modelId="{4C11EA80-5761-42F0-9384-912EF1F92842}" type="sibTrans" cxnId="{74F8A15C-56F0-4FF1-B44E-C0C8A9538A76}">
      <dgm:prSet/>
      <dgm:spPr/>
      <dgm:t>
        <a:bodyPr/>
        <a:lstStyle/>
        <a:p>
          <a:endParaRPr lang="en-US"/>
        </a:p>
      </dgm:t>
    </dgm:pt>
    <dgm:pt modelId="{019490DB-551A-4DAA-9F97-3B3134256930}">
      <dgm:prSet phldrT="[Text]" custT="1"/>
      <dgm:spPr/>
      <dgm:t>
        <a:bodyPr/>
        <a:lstStyle/>
        <a:p>
          <a:pPr algn="ctr"/>
          <a:r>
            <a:rPr lang="en-US" sz="1100" b="1" u="sng" dirty="0"/>
            <a:t>Interest/Skills/Preferences</a:t>
          </a:r>
        </a:p>
        <a:p>
          <a:pPr algn="ctr"/>
          <a:endParaRPr lang="en-US" sz="1000" b="1" u="sng" dirty="0"/>
        </a:p>
        <a:p>
          <a:pPr algn="l"/>
          <a:r>
            <a:rPr lang="en-US" sz="1000" dirty="0"/>
            <a:t>WOWI</a:t>
          </a:r>
        </a:p>
        <a:p>
          <a:pPr algn="l"/>
          <a:r>
            <a:rPr lang="en-US" sz="1000" dirty="0"/>
            <a:t>Conover</a:t>
          </a:r>
        </a:p>
        <a:p>
          <a:pPr algn="l"/>
          <a:r>
            <a:rPr lang="en-US" sz="1000" dirty="0"/>
            <a:t>Career Index Plus</a:t>
          </a:r>
        </a:p>
        <a:p>
          <a:pPr algn="l"/>
          <a:r>
            <a:rPr lang="en-US" sz="1000" dirty="0"/>
            <a:t>Competency Models</a:t>
          </a:r>
        </a:p>
        <a:p>
          <a:pPr algn="l"/>
          <a:r>
            <a:rPr lang="en-US" sz="1000" dirty="0"/>
            <a:t>SHL</a:t>
          </a:r>
        </a:p>
      </dgm:t>
    </dgm:pt>
    <dgm:pt modelId="{0A3E4F98-3D47-41E9-80AD-B45420A3875B}" type="sibTrans" cxnId="{C850505B-1473-4205-993E-09B874E49D04}">
      <dgm:prSet/>
      <dgm:spPr/>
      <dgm:t>
        <a:bodyPr/>
        <a:lstStyle/>
        <a:p>
          <a:endParaRPr lang="en-US"/>
        </a:p>
      </dgm:t>
    </dgm:pt>
    <dgm:pt modelId="{9F01E334-FD9A-4B4F-A02E-7E1D9DD2D9BD}" type="parTrans" cxnId="{C850505B-1473-4205-993E-09B874E49D04}">
      <dgm:prSet/>
      <dgm:spPr/>
      <dgm:t>
        <a:bodyPr/>
        <a:lstStyle/>
        <a:p>
          <a:endParaRPr lang="en-US"/>
        </a:p>
      </dgm:t>
    </dgm:pt>
    <dgm:pt modelId="{F776E3DC-C2D0-4467-B9C5-F50B86153CC6}">
      <dgm:prSet/>
      <dgm:spPr/>
      <dgm:t>
        <a:bodyPr/>
        <a:lstStyle/>
        <a:p>
          <a:pPr algn="l"/>
          <a:r>
            <a:rPr lang="en-US" sz="900"/>
            <a:t>May Require Education &amp; Training Resources</a:t>
          </a:r>
        </a:p>
      </dgm:t>
    </dgm:pt>
    <dgm:pt modelId="{E0574889-7105-479A-8884-7AA05D46E800}" type="parTrans" cxnId="{0C9E3681-FEDC-481B-9845-AE2E335745DC}">
      <dgm:prSet/>
      <dgm:spPr/>
      <dgm:t>
        <a:bodyPr/>
        <a:lstStyle/>
        <a:p>
          <a:endParaRPr lang="en-US"/>
        </a:p>
      </dgm:t>
    </dgm:pt>
    <dgm:pt modelId="{3660D982-608C-47A2-9824-33D65BBC8CC1}" type="sibTrans" cxnId="{0C9E3681-FEDC-481B-9845-AE2E335745DC}">
      <dgm:prSet/>
      <dgm:spPr/>
      <dgm:t>
        <a:bodyPr/>
        <a:lstStyle/>
        <a:p>
          <a:endParaRPr lang="en-US"/>
        </a:p>
      </dgm:t>
    </dgm:pt>
    <dgm:pt modelId="{77D6D631-73E6-43B8-A599-F45B9BE8468C}" type="pres">
      <dgm:prSet presAssocID="{CCDF7D63-0078-499D-BC6B-3BD5FE4A80E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179E8C6-0F8B-4FB9-9B46-F422709ED640}" type="pres">
      <dgm:prSet presAssocID="{B496C552-D6B4-4EA9-8891-23BB351172CF}" presName="parentText1" presStyleLbl="node1" presStyleIdx="0" presStyleCnt="4" custLinFactNeighborY="565">
        <dgm:presLayoutVars>
          <dgm:chMax/>
          <dgm:chPref val="3"/>
          <dgm:bulletEnabled val="1"/>
        </dgm:presLayoutVars>
      </dgm:prSet>
      <dgm:spPr/>
    </dgm:pt>
    <dgm:pt modelId="{3AF07179-C2CD-4197-8AB2-FEFC0C0ECE53}" type="pres">
      <dgm:prSet presAssocID="{B496C552-D6B4-4EA9-8891-23BB351172C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4CE33FF6-507F-43B1-8BAD-830D20B2DDC6}" type="pres">
      <dgm:prSet presAssocID="{FC5FA8B6-0F24-4EA3-93C4-B540E2169F82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59159BA6-035C-4DEE-8BBF-700786E02342}" type="pres">
      <dgm:prSet presAssocID="{FC5FA8B6-0F24-4EA3-93C4-B540E2169F82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D5E64396-4CA6-496D-9165-CDB8FAD9E6D1}" type="pres">
      <dgm:prSet presAssocID="{80EF60A1-1171-4EA0-A425-AC6328F736EB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E29EA6ED-855E-4A6C-BB2B-1D0B0CFA78BB}" type="pres">
      <dgm:prSet presAssocID="{80EF60A1-1171-4EA0-A425-AC6328F736EB}" presName="childText3" presStyleLbl="solidAlignAcc1" presStyleIdx="2" presStyleCnt="4" custScaleY="105113">
        <dgm:presLayoutVars>
          <dgm:chMax val="0"/>
          <dgm:chPref val="0"/>
          <dgm:bulletEnabled val="1"/>
        </dgm:presLayoutVars>
      </dgm:prSet>
      <dgm:spPr/>
    </dgm:pt>
    <dgm:pt modelId="{7DD9981F-8E4A-4B10-843A-E9CD4DAE1B66}" type="pres">
      <dgm:prSet presAssocID="{7064730F-8490-4FA8-A33D-D33D961B5359}" presName="parentText4" presStyleLbl="node1" presStyleIdx="3" presStyleCnt="4" custLinFactNeighborX="-1006">
        <dgm:presLayoutVars>
          <dgm:chMax/>
          <dgm:chPref val="3"/>
          <dgm:bulletEnabled val="1"/>
        </dgm:presLayoutVars>
      </dgm:prSet>
      <dgm:spPr/>
    </dgm:pt>
    <dgm:pt modelId="{9265B871-595D-493E-93BF-70D5F1EDA415}" type="pres">
      <dgm:prSet presAssocID="{7064730F-8490-4FA8-A33D-D33D961B5359}" presName="childText4" presStyleLbl="solidAlignAcc1" presStyleIdx="3" presStyleCnt="4" custScaleY="102249" custLinFactNeighborY="7056">
        <dgm:presLayoutVars>
          <dgm:chMax val="0"/>
          <dgm:chPref val="0"/>
          <dgm:bulletEnabled val="1"/>
        </dgm:presLayoutVars>
      </dgm:prSet>
      <dgm:spPr/>
    </dgm:pt>
  </dgm:ptLst>
  <dgm:cxnLst>
    <dgm:cxn modelId="{EE07210F-8798-46FA-97AD-01A9398E20BC}" type="presOf" srcId="{CCDF7D63-0078-499D-BC6B-3BD5FE4A80E1}" destId="{77D6D631-73E6-43B8-A599-F45B9BE8468C}" srcOrd="0" destOrd="0" presId="urn:microsoft.com/office/officeart/2009/3/layout/IncreasingArrowsProcess"/>
    <dgm:cxn modelId="{596E5B16-9EEE-4A42-B9B6-2BC884A8DEC9}" type="presOf" srcId="{8D0A1BBA-239E-4EC9-9B19-55B1D6F11864}" destId="{E29EA6ED-855E-4A6C-BB2B-1D0B0CFA78BB}" srcOrd="0" destOrd="0" presId="urn:microsoft.com/office/officeart/2009/3/layout/IncreasingArrowsProcess"/>
    <dgm:cxn modelId="{7FB0D42C-9BAF-45D4-9E8A-CF5F1319D553}" type="presOf" srcId="{7064730F-8490-4FA8-A33D-D33D961B5359}" destId="{7DD9981F-8E4A-4B10-843A-E9CD4DAE1B66}" srcOrd="0" destOrd="0" presId="urn:microsoft.com/office/officeart/2009/3/layout/IncreasingArrowsProcess"/>
    <dgm:cxn modelId="{EE8E8D3D-70D7-4DD1-88D3-5420703F55B6}" type="presOf" srcId="{ADB587F6-9877-4F6D-BE30-F48C0C7FB29B}" destId="{59159BA6-035C-4DEE-8BBF-700786E02342}" srcOrd="0" destOrd="0" presId="urn:microsoft.com/office/officeart/2009/3/layout/IncreasingArrowsProcess"/>
    <dgm:cxn modelId="{C850505B-1473-4205-993E-09B874E49D04}" srcId="{B496C552-D6B4-4EA9-8891-23BB351172CF}" destId="{019490DB-551A-4DAA-9F97-3B3134256930}" srcOrd="0" destOrd="0" parTransId="{9F01E334-FD9A-4B4F-A02E-7E1D9DD2D9BD}" sibTransId="{0A3E4F98-3D47-41E9-80AD-B45420A3875B}"/>
    <dgm:cxn modelId="{D19F055C-839A-46C6-AEDC-9DF31EAD0368}" type="presOf" srcId="{3086D01C-0851-4998-B25B-0787BAB82A77}" destId="{9265B871-595D-493E-93BF-70D5F1EDA415}" srcOrd="0" destOrd="0" presId="urn:microsoft.com/office/officeart/2009/3/layout/IncreasingArrowsProcess"/>
    <dgm:cxn modelId="{74F8A15C-56F0-4FF1-B44E-C0C8A9538A76}" srcId="{7064730F-8490-4FA8-A33D-D33D961B5359}" destId="{3086D01C-0851-4998-B25B-0787BAB82A77}" srcOrd="0" destOrd="0" parTransId="{20716DA9-1DBB-40F8-A4C7-A468A09AD278}" sibTransId="{4C11EA80-5761-42F0-9384-912EF1F92842}"/>
    <dgm:cxn modelId="{AB27286F-30DB-439D-AD5E-7596BEDD85F1}" type="presOf" srcId="{F776E3DC-C2D0-4467-B9C5-F50B86153CC6}" destId="{9265B871-595D-493E-93BF-70D5F1EDA415}" srcOrd="0" destOrd="1" presId="urn:microsoft.com/office/officeart/2009/3/layout/IncreasingArrowsProcess"/>
    <dgm:cxn modelId="{0C9E3681-FEDC-481B-9845-AE2E335745DC}" srcId="{3086D01C-0851-4998-B25B-0787BAB82A77}" destId="{F776E3DC-C2D0-4467-B9C5-F50B86153CC6}" srcOrd="0" destOrd="0" parTransId="{E0574889-7105-479A-8884-7AA05D46E800}" sibTransId="{3660D982-608C-47A2-9824-33D65BBC8CC1}"/>
    <dgm:cxn modelId="{0E29C583-65C8-4544-BB11-EEABBE563C4D}" type="presOf" srcId="{019490DB-551A-4DAA-9F97-3B3134256930}" destId="{3AF07179-C2CD-4197-8AB2-FEFC0C0ECE53}" srcOrd="0" destOrd="0" presId="urn:microsoft.com/office/officeart/2009/3/layout/IncreasingArrowsProcess"/>
    <dgm:cxn modelId="{B5C71B8E-134B-4F09-BB87-CECF9E82F8DA}" srcId="{80EF60A1-1171-4EA0-A425-AC6328F736EB}" destId="{8D0A1BBA-239E-4EC9-9B19-55B1D6F11864}" srcOrd="0" destOrd="0" parTransId="{A09E7DD3-B3CF-4220-BDF8-EDAD009C0845}" sibTransId="{DFB08E71-9327-4D66-8F65-20B7DEE89908}"/>
    <dgm:cxn modelId="{7CF73C8F-A9DA-48AA-82F3-8B500D484A79}" type="presOf" srcId="{B496C552-D6B4-4EA9-8891-23BB351172CF}" destId="{3179E8C6-0F8B-4FB9-9B46-F422709ED640}" srcOrd="0" destOrd="0" presId="urn:microsoft.com/office/officeart/2009/3/layout/IncreasingArrowsProcess"/>
    <dgm:cxn modelId="{CC66DF98-D865-43B0-B57E-263229ACFB19}" srcId="{CCDF7D63-0078-499D-BC6B-3BD5FE4A80E1}" destId="{7064730F-8490-4FA8-A33D-D33D961B5359}" srcOrd="3" destOrd="0" parTransId="{7E21A073-F2B1-403B-9F80-CE435BBC9E49}" sibTransId="{0526B9F4-D6A5-48CB-BAB7-9389F6E56BCF}"/>
    <dgm:cxn modelId="{F20872C3-4DD1-462B-BFD6-DFD0E4CAF539}" srcId="{FC5FA8B6-0F24-4EA3-93C4-B540E2169F82}" destId="{ADB587F6-9877-4F6D-BE30-F48C0C7FB29B}" srcOrd="0" destOrd="0" parTransId="{236DD2FC-A41E-4B1A-8F83-6141F8501574}" sibTransId="{C437B1AC-5E0F-49F5-BC0C-0A425D14721C}"/>
    <dgm:cxn modelId="{A1391AC9-F285-409A-A3BB-43E3B3691C1A}" type="presOf" srcId="{FC5FA8B6-0F24-4EA3-93C4-B540E2169F82}" destId="{4CE33FF6-507F-43B1-8BAD-830D20B2DDC6}" srcOrd="0" destOrd="0" presId="urn:microsoft.com/office/officeart/2009/3/layout/IncreasingArrowsProcess"/>
    <dgm:cxn modelId="{61F0DFCE-1539-47EA-BB6C-D83C516736DD}" srcId="{CCDF7D63-0078-499D-BC6B-3BD5FE4A80E1}" destId="{FC5FA8B6-0F24-4EA3-93C4-B540E2169F82}" srcOrd="1" destOrd="0" parTransId="{BEE4714A-E99A-47B5-95A7-2EAA76FA68D3}" sibTransId="{5C0E3876-7E4F-4719-98B7-F2967BCCC022}"/>
    <dgm:cxn modelId="{A84B14E8-8CCB-41E0-A144-DCC0EDBC4E8E}" type="presOf" srcId="{80EF60A1-1171-4EA0-A425-AC6328F736EB}" destId="{D5E64396-4CA6-496D-9165-CDB8FAD9E6D1}" srcOrd="0" destOrd="0" presId="urn:microsoft.com/office/officeart/2009/3/layout/IncreasingArrowsProcess"/>
    <dgm:cxn modelId="{3CFC80E8-8871-4224-A01D-8C810F3F8A0E}" srcId="{CCDF7D63-0078-499D-BC6B-3BD5FE4A80E1}" destId="{80EF60A1-1171-4EA0-A425-AC6328F736EB}" srcOrd="2" destOrd="0" parTransId="{33FC78D4-ECFE-4365-9B00-63A4A7F943C7}" sibTransId="{CAF2AFB7-17DB-4BEA-BAC4-C945C8A19B6D}"/>
    <dgm:cxn modelId="{D359CAFC-6DD2-4819-8534-7A0EC8DA4302}" srcId="{CCDF7D63-0078-499D-BC6B-3BD5FE4A80E1}" destId="{B496C552-D6B4-4EA9-8891-23BB351172CF}" srcOrd="0" destOrd="0" parTransId="{FA2BE849-72AE-403C-A5E6-00AE6ABE1902}" sibTransId="{3F70DA0C-74A1-42C5-8770-4B0213C56C57}"/>
    <dgm:cxn modelId="{11622814-10B4-488B-9E82-41F10D5FA1EE}" type="presParOf" srcId="{77D6D631-73E6-43B8-A599-F45B9BE8468C}" destId="{3179E8C6-0F8B-4FB9-9B46-F422709ED640}" srcOrd="0" destOrd="0" presId="urn:microsoft.com/office/officeart/2009/3/layout/IncreasingArrowsProcess"/>
    <dgm:cxn modelId="{23982006-7C5A-4A40-AA5B-7F24AD090681}" type="presParOf" srcId="{77D6D631-73E6-43B8-A599-F45B9BE8468C}" destId="{3AF07179-C2CD-4197-8AB2-FEFC0C0ECE53}" srcOrd="1" destOrd="0" presId="urn:microsoft.com/office/officeart/2009/3/layout/IncreasingArrowsProcess"/>
    <dgm:cxn modelId="{1E972010-3853-44EC-88F3-B993E7EECC18}" type="presParOf" srcId="{77D6D631-73E6-43B8-A599-F45B9BE8468C}" destId="{4CE33FF6-507F-43B1-8BAD-830D20B2DDC6}" srcOrd="2" destOrd="0" presId="urn:microsoft.com/office/officeart/2009/3/layout/IncreasingArrowsProcess"/>
    <dgm:cxn modelId="{A1472142-5657-40DC-AE85-4B1B5F9B9260}" type="presParOf" srcId="{77D6D631-73E6-43B8-A599-F45B9BE8468C}" destId="{59159BA6-035C-4DEE-8BBF-700786E02342}" srcOrd="3" destOrd="0" presId="urn:microsoft.com/office/officeart/2009/3/layout/IncreasingArrowsProcess"/>
    <dgm:cxn modelId="{F051F233-8F8B-4348-9356-5116858FAF55}" type="presParOf" srcId="{77D6D631-73E6-43B8-A599-F45B9BE8468C}" destId="{D5E64396-4CA6-496D-9165-CDB8FAD9E6D1}" srcOrd="4" destOrd="0" presId="urn:microsoft.com/office/officeart/2009/3/layout/IncreasingArrowsProcess"/>
    <dgm:cxn modelId="{FB759305-EA91-4647-8C5C-404DF5376BF3}" type="presParOf" srcId="{77D6D631-73E6-43B8-A599-F45B9BE8468C}" destId="{E29EA6ED-855E-4A6C-BB2B-1D0B0CFA78BB}" srcOrd="5" destOrd="0" presId="urn:microsoft.com/office/officeart/2009/3/layout/IncreasingArrowsProcess"/>
    <dgm:cxn modelId="{61894940-4763-44A0-82C3-D0D78BBBF18F}" type="presParOf" srcId="{77D6D631-73E6-43B8-A599-F45B9BE8468C}" destId="{7DD9981F-8E4A-4B10-843A-E9CD4DAE1B66}" srcOrd="6" destOrd="0" presId="urn:microsoft.com/office/officeart/2009/3/layout/IncreasingArrowsProcess"/>
    <dgm:cxn modelId="{E8B5B677-0B2A-4E1E-AF88-82554F0E7F87}" type="presParOf" srcId="{77D6D631-73E6-43B8-A599-F45B9BE8468C}" destId="{9265B871-595D-493E-93BF-70D5F1EDA41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E8C6-0F8B-4FB9-9B46-F422709ED640}">
      <dsp:nvSpPr>
        <dsp:cNvPr id="0" name=""/>
        <dsp:cNvSpPr/>
      </dsp:nvSpPr>
      <dsp:spPr>
        <a:xfrm>
          <a:off x="247107" y="20305"/>
          <a:ext cx="9770708" cy="1422468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58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Assessment &amp; Exploration</a:t>
          </a:r>
        </a:p>
      </dsp:txBody>
      <dsp:txXfrm>
        <a:off x="247107" y="375922"/>
        <a:ext cx="9415091" cy="711234"/>
      </dsp:txXfrm>
    </dsp:sp>
    <dsp:sp modelId="{3AF07179-C2CD-4197-8AB2-FEFC0C0ECE53}">
      <dsp:nvSpPr>
        <dsp:cNvPr id="0" name=""/>
        <dsp:cNvSpPr/>
      </dsp:nvSpPr>
      <dsp:spPr>
        <a:xfrm>
          <a:off x="247107" y="1111517"/>
          <a:ext cx="2252148" cy="2631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Interest/Skills/Preferences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u="sng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WOWI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Conover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Career Index Plus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Competency Models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SHL</a:t>
          </a:r>
        </a:p>
      </dsp:txBody>
      <dsp:txXfrm>
        <a:off x="247107" y="1111517"/>
        <a:ext cx="2252148" cy="2631137"/>
      </dsp:txXfrm>
    </dsp:sp>
    <dsp:sp modelId="{4CE33FF6-507F-43B1-8BAD-830D20B2DDC6}">
      <dsp:nvSpPr>
        <dsp:cNvPr id="0" name=""/>
        <dsp:cNvSpPr/>
      </dsp:nvSpPr>
      <dsp:spPr>
        <a:xfrm>
          <a:off x="2499255" y="486256"/>
          <a:ext cx="7518560" cy="1422468"/>
        </a:xfrm>
        <a:prstGeom prst="rightArrow">
          <a:avLst>
            <a:gd name="adj1" fmla="val 5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58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Planning &amp; Preparation</a:t>
          </a:r>
        </a:p>
      </dsp:txBody>
      <dsp:txXfrm>
        <a:off x="2499255" y="841873"/>
        <a:ext cx="7162943" cy="711234"/>
      </dsp:txXfrm>
    </dsp:sp>
    <dsp:sp modelId="{59159BA6-035C-4DEE-8BBF-700786E02342}">
      <dsp:nvSpPr>
        <dsp:cNvPr id="0" name=""/>
        <dsp:cNvSpPr/>
      </dsp:nvSpPr>
      <dsp:spPr>
        <a:xfrm>
          <a:off x="2499255" y="1585505"/>
          <a:ext cx="2252148" cy="2564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Personal Effectiveness &amp; Occupational Competencies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u="sng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Skills to Pay the Bills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ACT Work Keys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Conover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Allison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Metrix Learning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Khan Academy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u="none" kern="1200" dirty="0"/>
            <a:t>Workforce Micro-training</a:t>
          </a:r>
        </a:p>
      </dsp:txBody>
      <dsp:txXfrm>
        <a:off x="2499255" y="1585505"/>
        <a:ext cx="2252148" cy="2564073"/>
      </dsp:txXfrm>
    </dsp:sp>
    <dsp:sp modelId="{D5E64396-4CA6-496D-9165-CDB8FAD9E6D1}">
      <dsp:nvSpPr>
        <dsp:cNvPr id="0" name=""/>
        <dsp:cNvSpPr/>
      </dsp:nvSpPr>
      <dsp:spPr>
        <a:xfrm>
          <a:off x="4751404" y="960244"/>
          <a:ext cx="5266412" cy="1422468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58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Education &amp; Training</a:t>
          </a:r>
          <a:r>
            <a:rPr lang="en-US" sz="1300" kern="1200" dirty="0">
              <a:solidFill>
                <a:schemeClr val="accent1">
                  <a:lumMod val="50000"/>
                </a:schemeClr>
              </a:solidFill>
            </a:rPr>
            <a:t>	</a:t>
          </a:r>
        </a:p>
      </dsp:txBody>
      <dsp:txXfrm>
        <a:off x="4751404" y="1315861"/>
        <a:ext cx="4910795" cy="711234"/>
      </dsp:txXfrm>
    </dsp:sp>
    <dsp:sp modelId="{E29EA6ED-855E-4A6C-BB2B-1D0B0CFA78BB}">
      <dsp:nvSpPr>
        <dsp:cNvPr id="0" name=""/>
        <dsp:cNvSpPr/>
      </dsp:nvSpPr>
      <dsp:spPr>
        <a:xfrm>
          <a:off x="4751404" y="1993504"/>
          <a:ext cx="2252148" cy="2713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Career Pathway Foundational Trainings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u="sng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Workforce Training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Credit towards Academic degree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OJT or Internship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ISTPP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Metrix Learning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Pre-Apprenticeship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Industry Recognized Credential</a:t>
          </a:r>
        </a:p>
      </dsp:txBody>
      <dsp:txXfrm>
        <a:off x="4751404" y="1993504"/>
        <a:ext cx="2252148" cy="2713195"/>
      </dsp:txXfrm>
    </dsp:sp>
    <dsp:sp modelId="{7DD9981F-8E4A-4B10-843A-E9CD4DAE1B66}">
      <dsp:nvSpPr>
        <dsp:cNvPr id="0" name=""/>
        <dsp:cNvSpPr/>
      </dsp:nvSpPr>
      <dsp:spPr>
        <a:xfrm>
          <a:off x="6973229" y="1434232"/>
          <a:ext cx="3014263" cy="1422468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581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Placement &amp; Advancement</a:t>
          </a:r>
        </a:p>
      </dsp:txBody>
      <dsp:txXfrm>
        <a:off x="6973229" y="1789849"/>
        <a:ext cx="2658646" cy="711234"/>
      </dsp:txXfrm>
    </dsp:sp>
    <dsp:sp modelId="{9265B871-595D-493E-93BF-70D5F1EDA415}">
      <dsp:nvSpPr>
        <dsp:cNvPr id="0" name=""/>
        <dsp:cNvSpPr/>
      </dsp:nvSpPr>
      <dsp:spPr>
        <a:xfrm>
          <a:off x="7003552" y="2516384"/>
          <a:ext cx="2272666" cy="26702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Entry Level through Advancement Opportunities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u="sng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Job Placement (Entry Level Affiliation)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Alternative Placement (CPO, OJT, Paid Internship)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Apprenticeship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Career Advancement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May Require Education &amp; Training Resources</a:t>
          </a:r>
        </a:p>
      </dsp:txBody>
      <dsp:txXfrm>
        <a:off x="7003552" y="2516384"/>
        <a:ext cx="2272666" cy="267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DB373-B757-4DAC-BCC8-E92BEABAEAD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BA84-753F-46AC-B657-4D13BD7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maureen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BBA84-753F-46AC-B657-4D13BD70EA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BBA84-753F-46AC-B657-4D13BD70EA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F72D-C294-4F41-998B-A240CD8AE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F72D-C294-4F41-998B-A240CD8AE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5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F72D-C294-4F41-998B-A240CD8AE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2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F72D-C294-4F41-998B-A240CD8AE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BBA84-753F-46AC-B657-4D13BD70EA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>
            <a:extLst>
              <a:ext uri="{FF2B5EF4-FFF2-40B4-BE49-F238E27FC236}">
                <a16:creationId xmlns:a16="http://schemas.microsoft.com/office/drawing/2014/main" id="{FA837545-97B9-640D-7120-C7D698B1F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-114759"/>
            <a:ext cx="12190646" cy="6836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E278D-E279-3388-A8E2-D654375C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512" y="1122363"/>
            <a:ext cx="7539133" cy="2387600"/>
          </a:xfrm>
        </p:spPr>
        <p:txBody>
          <a:bodyPr anchor="b"/>
          <a:lstStyle>
            <a:lvl1pPr algn="ctr">
              <a:defRPr sz="600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A4EEE-AC8A-C03B-822F-199E5B7EB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286" y="3602038"/>
            <a:ext cx="701235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0B83B-E63C-B2DC-A002-C6996C28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3B33-4830-8CFC-3379-44FEA2A5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387B550-FB29-4863-BBA4-F5ACFFA16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D400DD8B-6C71-2CD0-9090-6B68A86D1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9292" cy="6938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E278D-E279-3388-A8E2-D654375C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293"/>
            <a:ext cx="5456583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A4EEE-AC8A-C03B-822F-199E5B7EB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0743"/>
            <a:ext cx="48801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0B83B-E63C-B2DC-A002-C6996C28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3B33-4830-8CFC-3379-44FEA2A5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387B550-FB29-4863-BBA4-F5ACFFA16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DA9F2A-A2BB-39A4-343E-B81911B78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C7C26-ADE4-C281-B30F-207A912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2181502"/>
            <a:ext cx="9627980" cy="941390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3072C-94C1-6C75-46DA-3D5C69EC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32394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47DB-3CC1-E50E-EA09-CCFEBFA1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9F59C-9C91-CE03-AED6-18A5713F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550-FB29-4863-BBA4-F5ACFFA1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>
            <a:extLst>
              <a:ext uri="{FF2B5EF4-FFF2-40B4-BE49-F238E27FC236}">
                <a16:creationId xmlns:a16="http://schemas.microsoft.com/office/drawing/2014/main" id="{5D8BAEE6-F551-3394-FD97-52E323C43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CE7BA-FC3C-1775-BF85-FD7A7E6E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5"/>
            <a:ext cx="9614452" cy="1325563"/>
          </a:xfrm>
        </p:spPr>
        <p:txBody>
          <a:bodyPr/>
          <a:lstStyle>
            <a:lvl1pPr>
              <a:defRPr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BA29-3577-76C1-BCAC-00E6D42D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1DFEE-4BCF-704F-2B41-CCF9867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F6FF-1D74-1D68-29D3-7A14FAC7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15D63-58DB-0FED-0438-EFBC5ED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550-FB29-4863-BBA4-F5ACFFA1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>
            <a:extLst>
              <a:ext uri="{FF2B5EF4-FFF2-40B4-BE49-F238E27FC236}">
                <a16:creationId xmlns:a16="http://schemas.microsoft.com/office/drawing/2014/main" id="{4FF980BB-708D-EB8A-F747-7FECF8564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AE611-FA9E-D0C7-B241-C0D5DAF7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365125"/>
            <a:ext cx="964427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2E9A7-D4D6-DFA0-B82E-7DFD6D72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7947E-5544-4819-B6A1-88AA448CF445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28034-0C66-B4BE-9784-33CAB9B5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90C6E-BA0F-30B8-2C5C-4A327606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550-FB29-4863-BBA4-F5ACFFA1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>
            <a:extLst>
              <a:ext uri="{FF2B5EF4-FFF2-40B4-BE49-F238E27FC236}">
                <a16:creationId xmlns:a16="http://schemas.microsoft.com/office/drawing/2014/main" id="{2A3F78F7-8405-8830-08C6-A4F2A85E9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20F92-0D52-426E-63B9-7D04985C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681037"/>
            <a:ext cx="10190922" cy="1325563"/>
          </a:xfrm>
        </p:spPr>
        <p:txBody>
          <a:bodyPr/>
          <a:lstStyle>
            <a:lvl1pPr>
              <a:defRPr>
                <a:solidFill>
                  <a:srgbClr val="004A9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F4CF-68BF-9BAD-7A64-866111CF5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538" y="2014466"/>
            <a:ext cx="5019261" cy="4147794"/>
          </a:xfrm>
        </p:spPr>
        <p:txBody>
          <a:bodyPr>
            <a:normAutofit/>
          </a:bodyPr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A0CF5-5F4D-80E1-5BF8-8B7934323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4466"/>
            <a:ext cx="5019261" cy="4147794"/>
          </a:xfrm>
        </p:spPr>
        <p:txBody>
          <a:bodyPr>
            <a:normAutofit/>
          </a:bodyPr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BA30A-8C82-D5B6-47E7-B65475BA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7947E-5544-4819-B6A1-88AA448CF445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6F053-5752-F3D4-075C-1480DA7E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7C62F-5D8B-FCD8-5477-78B812F8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550-FB29-4863-BBA4-F5ACFFA1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>
            <a:extLst>
              <a:ext uri="{FF2B5EF4-FFF2-40B4-BE49-F238E27FC236}">
                <a16:creationId xmlns:a16="http://schemas.microsoft.com/office/drawing/2014/main" id="{346A483B-955D-DAE2-5C22-771342A06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1E56E-AE20-092C-C85E-8F25493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3740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5DB3C-1A75-DA7F-8FF2-AC00AF4E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48495" y="987425"/>
            <a:ext cx="6172200" cy="4677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281C-98F7-2A21-EE8F-907F7821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503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283D3-DF8C-DFF4-0D7E-8AE8BC29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7947E-5544-4819-B6A1-88AA448CF445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5AEEE-F4A1-B400-02C0-A76168DC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44576-C9DE-4E33-EC5F-67EF44B1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B550-FB29-4863-BBA4-F5ACFFA16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S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>
            <a:extLst>
              <a:ext uri="{FF2B5EF4-FFF2-40B4-BE49-F238E27FC236}">
                <a16:creationId xmlns:a16="http://schemas.microsoft.com/office/drawing/2014/main" id="{698C3485-FB79-3E6C-9DD0-F85292275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C7C26-ADE4-C281-B30F-207A912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2181502"/>
            <a:ext cx="9627980" cy="94139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3072C-94C1-6C75-46DA-3D5C69EC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323943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47DB-3CC1-E50E-EA09-CCFEBFA1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DS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>
            <a:extLst>
              <a:ext uri="{FF2B5EF4-FFF2-40B4-BE49-F238E27FC236}">
                <a16:creationId xmlns:a16="http://schemas.microsoft.com/office/drawing/2014/main" id="{FAC99C58-EA70-A511-9AFE-1A1474A1C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C7C26-ADE4-C281-B30F-207A912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2181502"/>
            <a:ext cx="9627980" cy="94139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3072C-94C1-6C75-46DA-3D5C69EC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323943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47DB-3CC1-E50E-EA09-CCFEBFA1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A35D-8BE6-B412-554F-EA8FD3AD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0DAF-A47B-ABBF-FDA2-2CE738748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D59B-73C2-59D7-731F-4D87AA14D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EB39-D233-FD41-D529-D14E4A4F4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B387B550-FB29-4863-BBA4-F5ACFFA16CCE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4" r:id="rId5"/>
    <p:sldLayoutId id="2147483652" r:id="rId6"/>
    <p:sldLayoutId id="2147483657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A98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166F-E584-3B86-E99E-421F55FD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556" y="1352862"/>
            <a:ext cx="5456583" cy="1655762"/>
          </a:xfrm>
        </p:spPr>
        <p:txBody>
          <a:bodyPr/>
          <a:lstStyle/>
          <a:p>
            <a:r>
              <a:rPr lang="en-US" dirty="0"/>
              <a:t>Autism Spectrum Disorders (ASD)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4603D-9286-16D6-D2AD-B5F0783E4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8317" y="3429000"/>
            <a:ext cx="4880113" cy="1655762"/>
          </a:xfrm>
        </p:spPr>
        <p:txBody>
          <a:bodyPr/>
          <a:lstStyle/>
          <a:p>
            <a:r>
              <a:rPr lang="en-US" dirty="0"/>
              <a:t>Common work-related challenges &amp; possible solutions </a:t>
            </a:r>
          </a:p>
        </p:txBody>
      </p:sp>
    </p:spTree>
    <p:extLst>
      <p:ext uri="{BB962C8B-B14F-4D97-AF65-F5344CB8AC3E}">
        <p14:creationId xmlns:p14="http://schemas.microsoft.com/office/powerpoint/2010/main" val="265859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23F7-1BE8-8603-BD3B-5009AA5D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and Restrictive Thinking and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D05A-171C-C0E9-D663-DFA348972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have problems with figurative language and idioms (i.e., sarcasm)</a:t>
            </a:r>
          </a:p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present with motor mannerisms/stereotypies/atypical voice tone</a:t>
            </a:r>
          </a:p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have focal interests (i.e., intense interest in specific subject)</a:t>
            </a:r>
          </a:p>
        </p:txBody>
      </p:sp>
    </p:spTree>
    <p:extLst>
      <p:ext uri="{BB962C8B-B14F-4D97-AF65-F5344CB8AC3E}">
        <p14:creationId xmlns:p14="http://schemas.microsoft.com/office/powerpoint/2010/main" val="263055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C979-5BEE-37F0-42CE-08A10DDB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6"/>
            <a:ext cx="9614452" cy="216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D870-9C72-B950-7E30-69302BC4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5222214"/>
          </a:xfrm>
        </p:spPr>
        <p:txBody>
          <a:bodyPr>
            <a:noAutofit/>
          </a:bodyPr>
          <a:lstStyle/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have some “c</a:t>
            </a:r>
            <a:r>
              <a:rPr lang="en-U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ompulsive” traits and like to do things a certain way</a:t>
            </a:r>
          </a:p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have difficulties with change or transitions</a:t>
            </a:r>
          </a:p>
          <a:p>
            <a:pPr marL="182880" indent="-17018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Arial"/>
                <a:cs typeface="Arial"/>
                <a:sym typeface="Arial"/>
              </a:rPr>
              <a:t>May be very rule governed; may “police” others and point out rule violations</a:t>
            </a:r>
          </a:p>
        </p:txBody>
      </p:sp>
    </p:spTree>
    <p:extLst>
      <p:ext uri="{BB962C8B-B14F-4D97-AF65-F5344CB8AC3E}">
        <p14:creationId xmlns:p14="http://schemas.microsoft.com/office/powerpoint/2010/main" val="253083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2A93-FDF2-9B79-3B3C-97F725DB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B81B-ACA7-35A2-5133-B995887C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243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As a result of many of the prior challenges, they may struggle with doing things in the way that someone else thinks they should because their way makes more sense to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F957-4F4E-CCAF-28D5-90FB7184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Difficulty reading others’ emotions and/or controlling their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47E9-9622-B9A6-D9A8-5ACE0B06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2481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have difficulty reading others’ emotions (may be perceived as a lack of empathy)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experience challenges managing own emotions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say blunt or hurtful things without understanding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why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they were hurtful  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become frustrated, anxious, and/or overwhelmed to the point of becoming emotional or having outbursts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3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CA0C-7D30-43D5-A8F6-73DFFD96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1BF-5583-ADC7-9C6E-1945FFC4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not tolerate noisy, chaotic environments; can become overstimulated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only tolerate very soft, loose clothing </a:t>
            </a:r>
          </a:p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not be able to tolerate certain smells or sounds (both can be a challenge in the break/lunchroom)</a:t>
            </a:r>
          </a:p>
        </p:txBody>
      </p:sp>
    </p:spTree>
    <p:extLst>
      <p:ext uri="{BB962C8B-B14F-4D97-AF65-F5344CB8AC3E}">
        <p14:creationId xmlns:p14="http://schemas.microsoft.com/office/powerpoint/2010/main" val="9039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166F-E584-3B86-E99E-421F55FD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075" y="917368"/>
            <a:ext cx="5456583" cy="3711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Strategies and Resources for Working with Individuals on the Spectrum </a:t>
            </a:r>
          </a:p>
        </p:txBody>
      </p:sp>
    </p:spTree>
    <p:extLst>
      <p:ext uri="{BB962C8B-B14F-4D97-AF65-F5344CB8AC3E}">
        <p14:creationId xmlns:p14="http://schemas.microsoft.com/office/powerpoint/2010/main" val="175744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9E94-1CCE-22F6-47E5-767C0032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98F5A-71A0-B503-0512-BD424724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6957-2F71-EF41-6BA8-AC02A39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676275"/>
            <a:ext cx="9627980" cy="1500187"/>
          </a:xfrm>
        </p:spPr>
        <p:txBody>
          <a:bodyPr>
            <a:normAutofit/>
          </a:bodyPr>
          <a:lstStyle/>
          <a:p>
            <a:r>
              <a:rPr lang="en-US" dirty="0"/>
              <a:t>Purpose of Job 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0E21-EC21-00A8-C4D1-A2E52454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2515038"/>
            <a:ext cx="10515600" cy="2942292"/>
          </a:xfrm>
        </p:spPr>
        <p:txBody>
          <a:bodyPr>
            <a:normAutofit/>
          </a:bodyPr>
          <a:lstStyle/>
          <a:p>
            <a:r>
              <a:rPr lang="en-US" dirty="0"/>
              <a:t>Job Coaching is used in an employment setting when an individual is employed and is in need of one of the following: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Skill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Deficit Remediation</a:t>
            </a:r>
          </a:p>
        </p:txBody>
      </p:sp>
    </p:spTree>
    <p:extLst>
      <p:ext uri="{BB962C8B-B14F-4D97-AF65-F5344CB8AC3E}">
        <p14:creationId xmlns:p14="http://schemas.microsoft.com/office/powerpoint/2010/main" val="276844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157B-323A-5A96-17AB-B1D8114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Components of Job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C785-E96B-BFA3-D290-E13BA886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Preparing and Pre-teaching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Communication among all parties i.e. employee, employer, job coach and family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Observing and collecting data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Teaching, checking for understanding and providing feedback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Identifying strategies and tools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Establishing natural support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Fading Supports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1CA5-A371-65D5-6812-30670074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BE90-3E3F-2B9F-0A32-5CF8D72B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Systematic-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 best through repetition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Visual-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Learn best when things are shown or modeled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Concrete/Literal-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Needs explicit instructions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Difficulty Generalizing-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Teach skills in environment and try to draw connections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Passive/Dependent-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Teach individual to use non social supports or cues. Avoid giving permission to move on to next task. Give the information so they can proceed.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Inflexible/Rigid-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Rule bound- Will need to learn exceptions to the rules and build upon structure.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Sensitivity/Sensory-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May need to avoid certain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2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141D-0519-F701-FFEE-931DC87F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72DE-40F2-EF71-1DB5-22AB95EF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Jessica Corneau, Regional Director, Southern Region, ADS/BRS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Maureen Woronecki, Supervisor, Northern Region, ADS/BRS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Amy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Huysman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Supervisor, Youth Services Unit, ADS/BRS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Carly Duffy, Workforce Projects Coordinator, Workforce Outreach Team, ADS/BRS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D595-322E-4489-6AF5-8AB8C082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in Job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37AA-4F2E-F4C5-5A8B-C5DB1E089D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Communication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Establishing a communication plan is critical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Employee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Employer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Counselor and other key players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B7B1-E577-68F8-7AE8-1F280D27D8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Observing and Collecting Data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Task Analysis: Find out what the job duties are and put them into a format that the employee best understands (e.g., a map of the area, a list of duties, a job description). Break down tasks as appropriate for individual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Identify natural supports in the workplace that the individual can use for job support, and social connections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822B-8484-D794-1D17-4916F80B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2D56-A6A1-C673-CAF1-57435B8BC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Self Regulation</a:t>
            </a:r>
          </a:p>
          <a:p>
            <a:r>
              <a:rPr lang="en-US" dirty="0"/>
              <a:t>Teach strategies to self monitor</a:t>
            </a:r>
          </a:p>
          <a:p>
            <a:r>
              <a:rPr lang="en-US" dirty="0"/>
              <a:t>Build in self monitoring to schedule</a:t>
            </a:r>
          </a:p>
          <a:p>
            <a:r>
              <a:rPr lang="en-US" dirty="0"/>
              <a:t>Build in check ins with employer/supervisor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Check list and schedules</a:t>
            </a:r>
          </a:p>
          <a:p>
            <a:pPr lvl="1"/>
            <a:r>
              <a:rPr lang="en-US" dirty="0"/>
              <a:t>Clocks/timers</a:t>
            </a:r>
          </a:p>
          <a:p>
            <a:pPr lvl="1"/>
            <a:r>
              <a:rPr lang="en-US" dirty="0"/>
              <a:t>Reminders/Calendar alerts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1E2A2-AC4B-D853-2A23-0B5EE1B2EF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Processing Job and Social Information</a:t>
            </a:r>
          </a:p>
          <a:p>
            <a:r>
              <a:rPr lang="en-US" dirty="0"/>
              <a:t>Pre teach</a:t>
            </a:r>
          </a:p>
          <a:p>
            <a:r>
              <a:rPr lang="en-US" dirty="0"/>
              <a:t>Feedback in the moment</a:t>
            </a:r>
          </a:p>
          <a:p>
            <a:r>
              <a:rPr lang="en-US" dirty="0"/>
              <a:t>Role play “Do’s and don’ts to maintain a job”</a:t>
            </a:r>
          </a:p>
          <a:p>
            <a:r>
              <a:rPr lang="en-US" dirty="0"/>
              <a:t>Scripts- “Networking” “Introductions” </a:t>
            </a:r>
          </a:p>
          <a:p>
            <a:r>
              <a:rPr lang="en-US" dirty="0"/>
              <a:t>Situational Rules-  Examples:  “Avoiding touchy subjects and Insults” “Do’s and don’ts to maintain a job”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CED8-D7CF-DAB4-4E34-94083790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E61E-20EB-7E90-2D90-5913ED5C17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Communication and Language for Supervisor/Instructors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Concrete specific instructions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Reminders about volume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Check for understanding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Clear expectations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Be mindful of processing time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“Read between the lines”- If supervisor uses a lot of figurative language- help employee decode.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35BD3-46AB-D390-7504-7D6CD0B4D3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Perspective Taking for Employee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Looking beyond your own point of view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Intention VS. Perception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2" descr="An image of road signs.  One says Intention and one say perception">
            <a:extLst>
              <a:ext uri="{FF2B5EF4-FFF2-40B4-BE49-F238E27FC236}">
                <a16:creationId xmlns:a16="http://schemas.microsoft.com/office/drawing/2014/main" id="{2760C8BD-8108-0AEB-42F4-060E905D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875700"/>
            <a:ext cx="3789010" cy="19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03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61EE-C68F-65E3-A10C-BF5C9357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05E6-05BA-1B2F-9301-595F840D0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539" y="1660505"/>
            <a:ext cx="5019261" cy="4147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Problem Solving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Size of Problem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Use Problem Solving tool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Reaction to Problem (“A five will get you fired”) – see next slide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Identifying possible solutions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Who to go to for certain problems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E56F1-B74F-10A8-5A49-79811C51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0505"/>
            <a:ext cx="5019261" cy="4147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Maintaining Motivation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Figure out what motivates individual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Goal Setting- Gratification/Self Gratification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mage of person standing on a clock reaching for a carrot hanging in from of them">
            <a:extLst>
              <a:ext uri="{FF2B5EF4-FFF2-40B4-BE49-F238E27FC236}">
                <a16:creationId xmlns:a16="http://schemas.microsoft.com/office/drawing/2014/main" id="{7A7317A3-0638-0C3C-79C6-F2207F36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64" y="4257675"/>
            <a:ext cx="3260939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4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F335-3E24-C611-7EA9-7BCC042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420978"/>
            <a:ext cx="9627980" cy="941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86C9F-1D0D-AC2A-1569-B2C77A4C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1549831"/>
            <a:ext cx="10515600" cy="619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2" descr="Image of scale of emojis&#10;1 - calm&#10;2 - Ok&#10;3 - annoyed&#10;4 - angry&#10;5 - furious">
            <a:extLst>
              <a:ext uri="{FF2B5EF4-FFF2-40B4-BE49-F238E27FC236}">
                <a16:creationId xmlns:a16="http://schemas.microsoft.com/office/drawing/2014/main" id="{926A0359-F95A-F761-AE4D-823D3306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56" y="420978"/>
            <a:ext cx="7694905" cy="53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5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E595-E712-5E42-8C79-EB2A68AB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Teaching/Coaching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68D5-1445-FAE2-A78C-6A670FEE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Modeling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 Go slowly and show each step you are doing. Narrate steps as you are demonstrating.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Visuals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 Pictures, lists, reminders embedded, maps, Assistive Tech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Gestures-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Subtle prompting. May point at what is next, use touch, or use a watch/timer to indicate time to switch tasks.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Rehearsing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 Rehearse steps. Review frequently.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2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3E94-93AD-4EBC-4FF2-B37FC13E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6"/>
            <a:ext cx="9614452" cy="656152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Teaching/Coaching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CF7F-D34B-652E-9BFC-1BC5932E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795"/>
            <a:ext cx="10515600" cy="4597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Verbal-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Instruction-Explain how to perform the task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Avoid the use of subjective terms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Use concrete and concise language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Provide immediate feedback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Present one task at a time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Allow for practice of verbal instruction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Be mindful about relying on verbal instruction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too much. Hardest to fade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2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5EBC-61E5-F540-FFFA-83D7FB4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B290-110E-81A3-56F8-7236E383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 natural support approach refers to enhancing or linking individuals to existing social supports in the work environment that are available either informally (from co-workers and peers on the job) or formally (from supervisors and company sponsored employment programs)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Natural Supports are everywhere!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Observe what works and possibility for modification of existing systems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Co-workers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2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0843-3E87-BBB1-32F8-7EFCCCC8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9FE7-5C77-332B-7E7E-1E633E511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Important to have a plan on how support will be faded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80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4432-4B54-8ABC-11E9-7DDBACCE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5"/>
            <a:ext cx="9614452" cy="223557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Level Up</a:t>
            </a:r>
            <a:br>
              <a:rPr lang="en-US" sz="3600" dirty="0"/>
            </a:br>
            <a:r>
              <a:rPr lang="en-US" sz="3600" dirty="0"/>
              <a:t>providing </a:t>
            </a:r>
            <a:br>
              <a:rPr lang="en-US" sz="4400" dirty="0"/>
            </a:br>
            <a:r>
              <a:rPr lang="en-US" sz="4400" b="1" dirty="0"/>
              <a:t>Pre-Employment Transition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A174-8A61-0044-ED63-8ACCD1D01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954"/>
            <a:ext cx="11049000" cy="1971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to high school and transition age students in Connecticut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8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6957-2F71-EF41-6BA8-AC02A392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10" y="623939"/>
            <a:ext cx="9627980" cy="1495570"/>
          </a:xfrm>
        </p:spPr>
        <p:txBody>
          <a:bodyPr>
            <a:noAutofit/>
          </a:bodyPr>
          <a:lstStyle/>
          <a:p>
            <a:r>
              <a:rPr lang="en-US" dirty="0"/>
              <a:t>If you’ve met one person with ASD…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0E21-EC21-00A8-C4D1-A2E52454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2725" y="3239431"/>
            <a:ext cx="4819973" cy="2696419"/>
          </a:xfrm>
        </p:spPr>
        <p:txBody>
          <a:bodyPr>
            <a:normAutofit/>
          </a:bodyPr>
          <a:lstStyle/>
          <a:p>
            <a:r>
              <a:rPr lang="en-US" sz="5400" dirty="0"/>
              <a:t>You’ve met one person with ASD</a:t>
            </a:r>
          </a:p>
        </p:txBody>
      </p:sp>
      <p:pic>
        <p:nvPicPr>
          <p:cNvPr id="1028" name="Picture 4" descr="Autism Puzzle Piece">
            <a:extLst>
              <a:ext uri="{FF2B5EF4-FFF2-40B4-BE49-F238E27FC236}">
                <a16:creationId xmlns:a16="http://schemas.microsoft.com/office/drawing/2014/main" id="{2C09CBEC-B987-CDE8-4820-E057F050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99" y="2119509"/>
            <a:ext cx="3602800" cy="45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9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9B16-3326-1224-C7F7-5B69D13D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60" y="664258"/>
            <a:ext cx="9980076" cy="1325563"/>
          </a:xfrm>
        </p:spPr>
        <p:txBody>
          <a:bodyPr>
            <a:noAutofit/>
          </a:bodyPr>
          <a:lstStyle/>
          <a:p>
            <a:r>
              <a:rPr lang="en-US" dirty="0"/>
              <a:t>What is Level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4A558-3733-89D0-9328-64E459C3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2014466"/>
            <a:ext cx="10990607" cy="4147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 Employment Transition Services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activities to help prepare students for their career or post-secondary education path. 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Students, ages 16- 22,  who have an IEP, 504 Plan, or documented disability and are potentially eligible for Vocational Rehabilitation Services may participate.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Supplemental to services and opportunities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may already be receiving in school.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 term in nature.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Demi" panose="020B07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these services, students are better equipped with the skills and knowledge needed to be successful in the 21st-century workforce.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2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9EBC-FB99-1F6B-69F7-2E318063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365125"/>
            <a:ext cx="9614452" cy="1325563"/>
          </a:xfrm>
        </p:spPr>
        <p:txBody>
          <a:bodyPr/>
          <a:lstStyle/>
          <a:p>
            <a:r>
              <a:rPr lang="en-US" dirty="0"/>
              <a:t>Employer Perspective: Critical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807-7C85-8176-71D5-D015C5F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Soft Skills are critical in all industries and career pathways. Here are some of the skills employers rate most important for job success. 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Professionalism and Work Ethic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Critical Thinking and Problem Solving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Teamwork and Collaboration 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Communication</a:t>
            </a: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Taking initiative and Growth Mindset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22C0-CE0E-0ED6-4216-8F6A3C9D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365125"/>
            <a:ext cx="9614452" cy="1325563"/>
          </a:xfrm>
        </p:spPr>
        <p:txBody>
          <a:bodyPr/>
          <a:lstStyle/>
          <a:p>
            <a:r>
              <a:rPr lang="en-US" dirty="0"/>
              <a:t>Preparing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020B-DF42-2494-0B6F-5ADB854F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Build Skills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Home, School and Community offer opportunities to teach, practice and reinforce essential work skills.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Little things can make a huge impact. Example: Instead of parent or teacher sending the email on behalf of the student. Student works with teacher or family to draft the email together 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Gain Work Experience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Get Involved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Becoming involved in volunteer, clubs or other activities provides additional opportunities to build ones network, gain experience and stand out to employers when applying to jobs.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94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3CD7-72B1-57B3-BEF4-85BD8941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2" y="514211"/>
            <a:ext cx="6669156" cy="1325563"/>
          </a:xfrm>
        </p:spPr>
        <p:txBody>
          <a:bodyPr/>
          <a:lstStyle/>
          <a:p>
            <a:r>
              <a:rPr lang="en-US" dirty="0"/>
              <a:t>Level Up Service Areas:</a:t>
            </a:r>
          </a:p>
        </p:txBody>
      </p:sp>
      <p:grpSp>
        <p:nvGrpSpPr>
          <p:cNvPr id="16" name="Group 15" descr="5 boxes that illustrate the 5 required pre-ETS services&#10;Instruction in Self Advocacy&#10;Career Exploration&#10;Work Based Learning Expereinces&#10;Workplace Readiness Training&#10;Post Secondary Education Counseling">
            <a:extLst>
              <a:ext uri="{FF2B5EF4-FFF2-40B4-BE49-F238E27FC236}">
                <a16:creationId xmlns:a16="http://schemas.microsoft.com/office/drawing/2014/main" id="{739B9451-0EA7-CC5D-F81D-BE2DA4BE0416}"/>
              </a:ext>
            </a:extLst>
          </p:cNvPr>
          <p:cNvGrpSpPr/>
          <p:nvPr/>
        </p:nvGrpSpPr>
        <p:grpSpPr>
          <a:xfrm>
            <a:off x="337930" y="2206487"/>
            <a:ext cx="11479696" cy="4015409"/>
            <a:chOff x="652908" y="2024536"/>
            <a:chExt cx="9227096" cy="315338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233DD3-57D2-C60B-995C-6F286E70CCB7}"/>
                </a:ext>
              </a:extLst>
            </p:cNvPr>
            <p:cNvSpPr/>
            <p:nvPr/>
          </p:nvSpPr>
          <p:spPr>
            <a:xfrm>
              <a:off x="3836261" y="2024537"/>
              <a:ext cx="2729210" cy="1354822"/>
            </a:xfrm>
            <a:custGeom>
              <a:avLst/>
              <a:gdLst>
                <a:gd name="connsiteX0" fmla="*/ 0 w 1582897"/>
                <a:gd name="connsiteY0" fmla="*/ 79145 h 791448"/>
                <a:gd name="connsiteX1" fmla="*/ 79145 w 1582897"/>
                <a:gd name="connsiteY1" fmla="*/ 0 h 791448"/>
                <a:gd name="connsiteX2" fmla="*/ 1503752 w 1582897"/>
                <a:gd name="connsiteY2" fmla="*/ 0 h 791448"/>
                <a:gd name="connsiteX3" fmla="*/ 1582897 w 1582897"/>
                <a:gd name="connsiteY3" fmla="*/ 79145 h 791448"/>
                <a:gd name="connsiteX4" fmla="*/ 1582897 w 1582897"/>
                <a:gd name="connsiteY4" fmla="*/ 712303 h 791448"/>
                <a:gd name="connsiteX5" fmla="*/ 1503752 w 1582897"/>
                <a:gd name="connsiteY5" fmla="*/ 791448 h 791448"/>
                <a:gd name="connsiteX6" fmla="*/ 79145 w 1582897"/>
                <a:gd name="connsiteY6" fmla="*/ 791448 h 791448"/>
                <a:gd name="connsiteX7" fmla="*/ 0 w 1582897"/>
                <a:gd name="connsiteY7" fmla="*/ 712303 h 791448"/>
                <a:gd name="connsiteX8" fmla="*/ 0 w 1582897"/>
                <a:gd name="connsiteY8" fmla="*/ 79145 h 7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897" h="791448">
                  <a:moveTo>
                    <a:pt x="0" y="79145"/>
                  </a:moveTo>
                  <a:cubicBezTo>
                    <a:pt x="0" y="35434"/>
                    <a:pt x="35434" y="0"/>
                    <a:pt x="79145" y="0"/>
                  </a:cubicBezTo>
                  <a:lnTo>
                    <a:pt x="1503752" y="0"/>
                  </a:lnTo>
                  <a:cubicBezTo>
                    <a:pt x="1547463" y="0"/>
                    <a:pt x="1582897" y="35434"/>
                    <a:pt x="1582897" y="79145"/>
                  </a:cubicBezTo>
                  <a:lnTo>
                    <a:pt x="1582897" y="712303"/>
                  </a:lnTo>
                  <a:cubicBezTo>
                    <a:pt x="1582897" y="756014"/>
                    <a:pt x="1547463" y="791448"/>
                    <a:pt x="1503752" y="791448"/>
                  </a:cubicBezTo>
                  <a:lnTo>
                    <a:pt x="79145" y="791448"/>
                  </a:lnTo>
                  <a:cubicBezTo>
                    <a:pt x="35434" y="791448"/>
                    <a:pt x="0" y="756014"/>
                    <a:pt x="0" y="712303"/>
                  </a:cubicBezTo>
                  <a:lnTo>
                    <a:pt x="0" y="79145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331" tIns="80331" rIns="80331" bIns="8033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Career Exploration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7D8636-0610-F323-0BB0-8E22570B1679}"/>
                </a:ext>
              </a:extLst>
            </p:cNvPr>
            <p:cNvSpPr/>
            <p:nvPr/>
          </p:nvSpPr>
          <p:spPr>
            <a:xfrm>
              <a:off x="7150794" y="2024536"/>
              <a:ext cx="2729210" cy="1325563"/>
            </a:xfrm>
            <a:custGeom>
              <a:avLst/>
              <a:gdLst>
                <a:gd name="connsiteX0" fmla="*/ 0 w 1582897"/>
                <a:gd name="connsiteY0" fmla="*/ 79145 h 791448"/>
                <a:gd name="connsiteX1" fmla="*/ 79145 w 1582897"/>
                <a:gd name="connsiteY1" fmla="*/ 0 h 791448"/>
                <a:gd name="connsiteX2" fmla="*/ 1503752 w 1582897"/>
                <a:gd name="connsiteY2" fmla="*/ 0 h 791448"/>
                <a:gd name="connsiteX3" fmla="*/ 1582897 w 1582897"/>
                <a:gd name="connsiteY3" fmla="*/ 79145 h 791448"/>
                <a:gd name="connsiteX4" fmla="*/ 1582897 w 1582897"/>
                <a:gd name="connsiteY4" fmla="*/ 712303 h 791448"/>
                <a:gd name="connsiteX5" fmla="*/ 1503752 w 1582897"/>
                <a:gd name="connsiteY5" fmla="*/ 791448 h 791448"/>
                <a:gd name="connsiteX6" fmla="*/ 79145 w 1582897"/>
                <a:gd name="connsiteY6" fmla="*/ 791448 h 791448"/>
                <a:gd name="connsiteX7" fmla="*/ 0 w 1582897"/>
                <a:gd name="connsiteY7" fmla="*/ 712303 h 791448"/>
                <a:gd name="connsiteX8" fmla="*/ 0 w 1582897"/>
                <a:gd name="connsiteY8" fmla="*/ 79145 h 7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897" h="791448">
                  <a:moveTo>
                    <a:pt x="0" y="79145"/>
                  </a:moveTo>
                  <a:cubicBezTo>
                    <a:pt x="0" y="35434"/>
                    <a:pt x="35434" y="0"/>
                    <a:pt x="79145" y="0"/>
                  </a:cubicBezTo>
                  <a:lnTo>
                    <a:pt x="1503752" y="0"/>
                  </a:lnTo>
                  <a:cubicBezTo>
                    <a:pt x="1547463" y="0"/>
                    <a:pt x="1582897" y="35434"/>
                    <a:pt x="1582897" y="79145"/>
                  </a:cubicBezTo>
                  <a:lnTo>
                    <a:pt x="1582897" y="712303"/>
                  </a:lnTo>
                  <a:cubicBezTo>
                    <a:pt x="1582897" y="756014"/>
                    <a:pt x="1547463" y="791448"/>
                    <a:pt x="1503752" y="791448"/>
                  </a:cubicBezTo>
                  <a:lnTo>
                    <a:pt x="79145" y="791448"/>
                  </a:lnTo>
                  <a:cubicBezTo>
                    <a:pt x="35434" y="791448"/>
                    <a:pt x="0" y="756014"/>
                    <a:pt x="0" y="712303"/>
                  </a:cubicBezTo>
                  <a:lnTo>
                    <a:pt x="0" y="79145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331" tIns="80331" rIns="80331" bIns="8033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 Based Learning Experiences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E4FDFA-FAB4-A04D-4D05-98C8D90B9B4A}"/>
                </a:ext>
              </a:extLst>
            </p:cNvPr>
            <p:cNvSpPr/>
            <p:nvPr/>
          </p:nvSpPr>
          <p:spPr>
            <a:xfrm>
              <a:off x="5491676" y="3852356"/>
              <a:ext cx="2648038" cy="1325563"/>
            </a:xfrm>
            <a:custGeom>
              <a:avLst/>
              <a:gdLst>
                <a:gd name="connsiteX0" fmla="*/ 0 w 1582897"/>
                <a:gd name="connsiteY0" fmla="*/ 79145 h 791448"/>
                <a:gd name="connsiteX1" fmla="*/ 79145 w 1582897"/>
                <a:gd name="connsiteY1" fmla="*/ 0 h 791448"/>
                <a:gd name="connsiteX2" fmla="*/ 1503752 w 1582897"/>
                <a:gd name="connsiteY2" fmla="*/ 0 h 791448"/>
                <a:gd name="connsiteX3" fmla="*/ 1582897 w 1582897"/>
                <a:gd name="connsiteY3" fmla="*/ 79145 h 791448"/>
                <a:gd name="connsiteX4" fmla="*/ 1582897 w 1582897"/>
                <a:gd name="connsiteY4" fmla="*/ 712303 h 791448"/>
                <a:gd name="connsiteX5" fmla="*/ 1503752 w 1582897"/>
                <a:gd name="connsiteY5" fmla="*/ 791448 h 791448"/>
                <a:gd name="connsiteX6" fmla="*/ 79145 w 1582897"/>
                <a:gd name="connsiteY6" fmla="*/ 791448 h 791448"/>
                <a:gd name="connsiteX7" fmla="*/ 0 w 1582897"/>
                <a:gd name="connsiteY7" fmla="*/ 712303 h 791448"/>
                <a:gd name="connsiteX8" fmla="*/ 0 w 1582897"/>
                <a:gd name="connsiteY8" fmla="*/ 79145 h 7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897" h="791448">
                  <a:moveTo>
                    <a:pt x="0" y="79145"/>
                  </a:moveTo>
                  <a:cubicBezTo>
                    <a:pt x="0" y="35434"/>
                    <a:pt x="35434" y="0"/>
                    <a:pt x="79145" y="0"/>
                  </a:cubicBezTo>
                  <a:lnTo>
                    <a:pt x="1503752" y="0"/>
                  </a:lnTo>
                  <a:cubicBezTo>
                    <a:pt x="1547463" y="0"/>
                    <a:pt x="1582897" y="35434"/>
                    <a:pt x="1582897" y="79145"/>
                  </a:cubicBezTo>
                  <a:lnTo>
                    <a:pt x="1582897" y="712303"/>
                  </a:lnTo>
                  <a:cubicBezTo>
                    <a:pt x="1582897" y="756014"/>
                    <a:pt x="1547463" y="791448"/>
                    <a:pt x="1503752" y="791448"/>
                  </a:cubicBezTo>
                  <a:lnTo>
                    <a:pt x="79145" y="791448"/>
                  </a:lnTo>
                  <a:cubicBezTo>
                    <a:pt x="35434" y="791448"/>
                    <a:pt x="0" y="756014"/>
                    <a:pt x="0" y="712303"/>
                  </a:cubicBezTo>
                  <a:lnTo>
                    <a:pt x="0" y="79145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331" tIns="80331" rIns="80331" bIns="8033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 Secondary Educational Counseling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FB7ADD-846A-3A06-69F6-B4BA26B2DEAA}"/>
                </a:ext>
              </a:extLst>
            </p:cNvPr>
            <p:cNvSpPr/>
            <p:nvPr/>
          </p:nvSpPr>
          <p:spPr>
            <a:xfrm>
              <a:off x="2243498" y="3852356"/>
              <a:ext cx="2452568" cy="1325563"/>
            </a:xfrm>
            <a:custGeom>
              <a:avLst/>
              <a:gdLst>
                <a:gd name="connsiteX0" fmla="*/ 0 w 1582897"/>
                <a:gd name="connsiteY0" fmla="*/ 79145 h 791448"/>
                <a:gd name="connsiteX1" fmla="*/ 79145 w 1582897"/>
                <a:gd name="connsiteY1" fmla="*/ 0 h 791448"/>
                <a:gd name="connsiteX2" fmla="*/ 1503752 w 1582897"/>
                <a:gd name="connsiteY2" fmla="*/ 0 h 791448"/>
                <a:gd name="connsiteX3" fmla="*/ 1582897 w 1582897"/>
                <a:gd name="connsiteY3" fmla="*/ 79145 h 791448"/>
                <a:gd name="connsiteX4" fmla="*/ 1582897 w 1582897"/>
                <a:gd name="connsiteY4" fmla="*/ 712303 h 791448"/>
                <a:gd name="connsiteX5" fmla="*/ 1503752 w 1582897"/>
                <a:gd name="connsiteY5" fmla="*/ 791448 h 791448"/>
                <a:gd name="connsiteX6" fmla="*/ 79145 w 1582897"/>
                <a:gd name="connsiteY6" fmla="*/ 791448 h 791448"/>
                <a:gd name="connsiteX7" fmla="*/ 0 w 1582897"/>
                <a:gd name="connsiteY7" fmla="*/ 712303 h 791448"/>
                <a:gd name="connsiteX8" fmla="*/ 0 w 1582897"/>
                <a:gd name="connsiteY8" fmla="*/ 79145 h 7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897" h="791448">
                  <a:moveTo>
                    <a:pt x="0" y="79145"/>
                  </a:moveTo>
                  <a:cubicBezTo>
                    <a:pt x="0" y="35434"/>
                    <a:pt x="35434" y="0"/>
                    <a:pt x="79145" y="0"/>
                  </a:cubicBezTo>
                  <a:lnTo>
                    <a:pt x="1503752" y="0"/>
                  </a:lnTo>
                  <a:cubicBezTo>
                    <a:pt x="1547463" y="0"/>
                    <a:pt x="1582897" y="35434"/>
                    <a:pt x="1582897" y="79145"/>
                  </a:cubicBezTo>
                  <a:lnTo>
                    <a:pt x="1582897" y="712303"/>
                  </a:lnTo>
                  <a:cubicBezTo>
                    <a:pt x="1582897" y="756014"/>
                    <a:pt x="1547463" y="791448"/>
                    <a:pt x="1503752" y="791448"/>
                  </a:cubicBezTo>
                  <a:lnTo>
                    <a:pt x="79145" y="791448"/>
                  </a:lnTo>
                  <a:cubicBezTo>
                    <a:pt x="35434" y="791448"/>
                    <a:pt x="0" y="756014"/>
                    <a:pt x="0" y="712303"/>
                  </a:cubicBezTo>
                  <a:lnTo>
                    <a:pt x="0" y="79145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331" tIns="80331" rIns="80331" bIns="8033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Workplace Readiness Training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698F8E-CAF8-3E11-1F19-EFB6FE5CAD59}"/>
                </a:ext>
              </a:extLst>
            </p:cNvPr>
            <p:cNvSpPr/>
            <p:nvPr/>
          </p:nvSpPr>
          <p:spPr>
            <a:xfrm>
              <a:off x="652908" y="2024537"/>
              <a:ext cx="2661001" cy="1325563"/>
            </a:xfrm>
            <a:custGeom>
              <a:avLst/>
              <a:gdLst>
                <a:gd name="connsiteX0" fmla="*/ 0 w 1582897"/>
                <a:gd name="connsiteY0" fmla="*/ 79145 h 791448"/>
                <a:gd name="connsiteX1" fmla="*/ 79145 w 1582897"/>
                <a:gd name="connsiteY1" fmla="*/ 0 h 791448"/>
                <a:gd name="connsiteX2" fmla="*/ 1503752 w 1582897"/>
                <a:gd name="connsiteY2" fmla="*/ 0 h 791448"/>
                <a:gd name="connsiteX3" fmla="*/ 1582897 w 1582897"/>
                <a:gd name="connsiteY3" fmla="*/ 79145 h 791448"/>
                <a:gd name="connsiteX4" fmla="*/ 1582897 w 1582897"/>
                <a:gd name="connsiteY4" fmla="*/ 712303 h 791448"/>
                <a:gd name="connsiteX5" fmla="*/ 1503752 w 1582897"/>
                <a:gd name="connsiteY5" fmla="*/ 791448 h 791448"/>
                <a:gd name="connsiteX6" fmla="*/ 79145 w 1582897"/>
                <a:gd name="connsiteY6" fmla="*/ 791448 h 791448"/>
                <a:gd name="connsiteX7" fmla="*/ 0 w 1582897"/>
                <a:gd name="connsiteY7" fmla="*/ 712303 h 791448"/>
                <a:gd name="connsiteX8" fmla="*/ 0 w 1582897"/>
                <a:gd name="connsiteY8" fmla="*/ 79145 h 79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897" h="791448">
                  <a:moveTo>
                    <a:pt x="0" y="79145"/>
                  </a:moveTo>
                  <a:cubicBezTo>
                    <a:pt x="0" y="35434"/>
                    <a:pt x="35434" y="0"/>
                    <a:pt x="79145" y="0"/>
                  </a:cubicBezTo>
                  <a:lnTo>
                    <a:pt x="1503752" y="0"/>
                  </a:lnTo>
                  <a:cubicBezTo>
                    <a:pt x="1547463" y="0"/>
                    <a:pt x="1582897" y="35434"/>
                    <a:pt x="1582897" y="79145"/>
                  </a:cubicBezTo>
                  <a:lnTo>
                    <a:pt x="1582897" y="712303"/>
                  </a:lnTo>
                  <a:cubicBezTo>
                    <a:pt x="1582897" y="756014"/>
                    <a:pt x="1547463" y="791448"/>
                    <a:pt x="1503752" y="791448"/>
                  </a:cubicBezTo>
                  <a:lnTo>
                    <a:pt x="79145" y="791448"/>
                  </a:lnTo>
                  <a:cubicBezTo>
                    <a:pt x="35434" y="791448"/>
                    <a:pt x="0" y="756014"/>
                    <a:pt x="0" y="712303"/>
                  </a:cubicBezTo>
                  <a:lnTo>
                    <a:pt x="0" y="79145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331" tIns="80331" rIns="80331" bIns="80331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Instruction in Self Advocacy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49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96F1-12D3-1D74-8850-DD1BE262A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671" y="2280062"/>
            <a:ext cx="5456583" cy="2091808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Employment Goals and Understanding Career Pathways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E5D64-DF91-2CAC-7688-46482AF0E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81943"/>
            <a:ext cx="4880113" cy="17812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4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EF4C-695A-38DD-F3D1-CAD2ADC5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Pathways</a:t>
            </a:r>
          </a:p>
        </p:txBody>
      </p:sp>
      <p:graphicFrame>
        <p:nvGraphicFramePr>
          <p:cNvPr id="3" name="Content Placeholder 4" descr="Image that reviews the flow of Career Pathways:&#10;&#10;Assessment &amp; Exploraton&#10;Planning &amp; Preparation&#10;Education &amp; Training&#10;Placement &amp; Advancement">
            <a:extLst>
              <a:ext uri="{FF2B5EF4-FFF2-40B4-BE49-F238E27FC236}">
                <a16:creationId xmlns:a16="http://schemas.microsoft.com/office/drawing/2014/main" id="{271FF3F0-94A8-767E-0EF1-8DDEBC0D5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13015"/>
              </p:ext>
            </p:extLst>
          </p:nvPr>
        </p:nvGraphicFramePr>
        <p:xfrm>
          <a:off x="1135167" y="1306286"/>
          <a:ext cx="10264924" cy="518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119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8F46-8994-59F1-2B38-25805C3D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Career Pathway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ED7885B-670C-260C-8AEF-73F41FA23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04469"/>
              </p:ext>
            </p:extLst>
          </p:nvPr>
        </p:nvGraphicFramePr>
        <p:xfrm>
          <a:off x="1479106" y="1818167"/>
          <a:ext cx="9376736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4184">
                  <a:extLst>
                    <a:ext uri="{9D8B030D-6E8A-4147-A177-3AD203B41FA5}">
                      <a16:colId xmlns:a16="http://schemas.microsoft.com/office/drawing/2014/main" val="1116552039"/>
                    </a:ext>
                  </a:extLst>
                </a:gridCol>
                <a:gridCol w="2344184">
                  <a:extLst>
                    <a:ext uri="{9D8B030D-6E8A-4147-A177-3AD203B41FA5}">
                      <a16:colId xmlns:a16="http://schemas.microsoft.com/office/drawing/2014/main" val="1465853121"/>
                    </a:ext>
                  </a:extLst>
                </a:gridCol>
                <a:gridCol w="2344184">
                  <a:extLst>
                    <a:ext uri="{9D8B030D-6E8A-4147-A177-3AD203B41FA5}">
                      <a16:colId xmlns:a16="http://schemas.microsoft.com/office/drawing/2014/main" val="1753300796"/>
                    </a:ext>
                  </a:extLst>
                </a:gridCol>
                <a:gridCol w="2344184">
                  <a:extLst>
                    <a:ext uri="{9D8B030D-6E8A-4147-A177-3AD203B41FA5}">
                      <a16:colId xmlns:a16="http://schemas.microsoft.com/office/drawing/2014/main" val="516956792"/>
                    </a:ext>
                  </a:extLst>
                </a:gridCol>
              </a:tblGrid>
              <a:tr h="444441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Exploration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Assess skills and interests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Participate in Informational Interviews and Job Shadowing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Volunteer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Begin a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Access industry specific training programs to build skill and experience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Graphic Design Intern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Enrolled in Bachelor Degree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Proficiency in Microsoft, Adobe,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Build a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Ability to provide design samples and multitask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Junior Graphic Designer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Bachelor’s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2-3yrs experience in the industry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Proficiency in Microsoft, Adobe, Graphic Design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Continue to build a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Ability to multitask, work under pressure and meet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Graphic Designer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Bachelor’s Degree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3+yrs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Proficiency in various graphic related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Provide a portfolio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Ability to multitask, work on a team, work under pressure and meet deadlines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3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571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660A-0E25-DA16-CC66-7C897648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365125"/>
            <a:ext cx="9644270" cy="4444381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18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286A-9406-FC61-5D13-2EF22D44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274" y="308457"/>
            <a:ext cx="9627980" cy="941390"/>
          </a:xfrm>
        </p:spPr>
        <p:txBody>
          <a:bodyPr/>
          <a:lstStyle/>
          <a:p>
            <a:r>
              <a:rPr lang="en-US" dirty="0"/>
              <a:t>Diagnostic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F5293-1D3E-2E1D-7B98-828D9A907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1401097"/>
            <a:ext cx="10515600" cy="4439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individual must have persistent deficits in three areas of social communication/interaction: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Social-emotional reciprocity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Nonverbal communicative behaviors (eye contact, body language, use of gestures, etc.)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Developing, maintaining and understanding relationships </a:t>
            </a:r>
          </a:p>
          <a:p>
            <a:pPr algn="ctr"/>
            <a:r>
              <a:rPr lang="en-US" dirty="0"/>
              <a:t>AND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1AA7-AAD7-9C92-E9F9-3784B747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365125"/>
            <a:ext cx="9614452" cy="165817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Criteria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A5D5-C5ED-75FD-B1A0-DC850A68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84" y="888488"/>
            <a:ext cx="9377516" cy="52884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At least two of four types of restricted, repetitive behaviors: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Stereotyped of repetitive motor movements, use of objects or speech (lining up toys, echolalia,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Insistence on sameness, inflexible adherence to routine, or ritualized patterns of behavior (i.e., difficulty with change/transition, eating the same foods every day,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Highly restricted, fixated interests that are unusually intense or focused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Hyper- or hypo-reactivity to sensory input (very uncomfortable in certain clothing textures, fascination with lights, indifference to pain/temperature)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CFA1-B403-02A1-6AA6-8588DDAF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9" y="768338"/>
            <a:ext cx="9947004" cy="94139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start with possible strengths!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6E07-51E6-2390-DAFA-2B4EF1B1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1888177"/>
            <a:ext cx="10515600" cy="4310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May be reliable and dependable employees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May be good with following routine, repetitive procedures and tasks with accuracy and speed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May pick up on things that others might miss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May be engaging, charming, interesting, and fun to be with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May have a great sense of humor!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157B-323A-5A96-17AB-B1D8114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Primary areas of challenge w/work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C785-E96B-BFA3-D290-E13BA886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3918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Social and communication difficulties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Executive Functioning limitations (allows us to plan, set and meet goals, refer to prior experiences, complete tasks and manage our emotions)</a:t>
            </a:r>
          </a:p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Sensory limitations (tactile, noise, light, smells, etc.) </a:t>
            </a:r>
          </a:p>
          <a:p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6F94-B1EA-E727-B640-825F7262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Social and Communication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0333-F287-E475-1802-44F686CA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9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have restricted communication OR talking a lot but with superficial or repetitive content</a:t>
            </a:r>
          </a:p>
          <a:p>
            <a:pPr lvl="1"/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have difficulty with understanding the work culture and social interactions; may seem to just not fit or be out of step with others </a:t>
            </a:r>
          </a:p>
          <a:p>
            <a:pPr lvl="1"/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be blunt, which can feel rude to some coworkers. May be perceived as irritating/annoying (although they are not trying to be!)</a:t>
            </a:r>
          </a:p>
          <a:p>
            <a:pPr lvl="1"/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say inappropriate things** </a:t>
            </a:r>
          </a:p>
          <a:p>
            <a:pPr lvl="1"/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May like to focus on facts and exhibit poor conversational skills (difficulty with reciprocity) </a:t>
            </a:r>
          </a:p>
        </p:txBody>
      </p:sp>
    </p:spTree>
    <p:extLst>
      <p:ext uri="{BB962C8B-B14F-4D97-AF65-F5344CB8AC3E}">
        <p14:creationId xmlns:p14="http://schemas.microsoft.com/office/powerpoint/2010/main" val="32722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B50F-A213-3979-CBB9-B153B46A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Functioning limitations </a:t>
            </a:r>
            <a:r>
              <a:rPr lang="en-US" b="1" dirty="0"/>
              <a:t>may</a:t>
            </a:r>
            <a:r>
              <a:rPr lang="en-US" dirty="0"/>
              <a:t> look like…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AAC0-F37A-C24B-0720-47468B2F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0121"/>
            <a:ext cx="10515600" cy="391684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Exhibit rigid and restricted thinking and behavior</a:t>
            </a:r>
          </a:p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Difficulty organizing work and their time</a:t>
            </a:r>
            <a:endParaRPr lang="en-US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4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DEFBF7039C9418A03D5F18EF672E6" ma:contentTypeVersion="13" ma:contentTypeDescription="Create a new document." ma:contentTypeScope="" ma:versionID="1bd11b7c839dcfc33533df2f8278ec3e">
  <xsd:schema xmlns:xsd="http://www.w3.org/2001/XMLSchema" xmlns:xs="http://www.w3.org/2001/XMLSchema" xmlns:p="http://schemas.microsoft.com/office/2006/metadata/properties" xmlns:ns2="1cd6d547-6f0c-46f8-be27-33f51399f3df" xmlns:ns3="e035ebcd-d92f-45a0-a148-da72cf1acfd2" targetNamespace="http://schemas.microsoft.com/office/2006/metadata/properties" ma:root="true" ma:fieldsID="a084a2fb9948fd96f937ec32c1539feb" ns2:_="" ns3:_="">
    <xsd:import namespace="1cd6d547-6f0c-46f8-be27-33f51399f3df"/>
    <xsd:import namespace="e035ebcd-d92f-45a0-a148-da72cf1acf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6d547-6f0c-46f8-be27-33f51399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5ebcd-d92f-45a0-a148-da72cf1a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D6287-881E-4570-B2FE-3EFB8927D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48EFF0-0CD7-431D-8AC2-2C8D7D57B0D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1cd6d547-6f0c-46f8-be27-33f51399f3df"/>
    <ds:schemaRef ds:uri="http://purl.org/dc/elements/1.1/"/>
    <ds:schemaRef ds:uri="http://www.w3.org/XML/1998/namespace"/>
    <ds:schemaRef ds:uri="e035ebcd-d92f-45a0-a148-da72cf1a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FBEF13A-53B0-4394-81CA-8F8B672C2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6d547-6f0c-46f8-be27-33f51399f3df"/>
    <ds:schemaRef ds:uri="e035ebcd-d92f-45a0-a148-da72cf1ac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1835</Words>
  <Application>Microsoft Office PowerPoint</Application>
  <PresentationFormat>Widescreen</PresentationFormat>
  <Paragraphs>257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Franklin Gothic Book</vt:lpstr>
      <vt:lpstr>Franklin Gothic Demi</vt:lpstr>
      <vt:lpstr>Open Sans</vt:lpstr>
      <vt:lpstr>Office Theme</vt:lpstr>
      <vt:lpstr>Autism Spectrum Disorders (ASD)</vt:lpstr>
      <vt:lpstr>Who we are:</vt:lpstr>
      <vt:lpstr>If you’ve met one person with ASD…</vt:lpstr>
      <vt:lpstr>Diagnostic Criteria</vt:lpstr>
      <vt:lpstr>Diagnostic Criteria (Continued)</vt:lpstr>
      <vt:lpstr>Let’s start with possible strengths! </vt:lpstr>
      <vt:lpstr>Primary areas of challenge w/work:</vt:lpstr>
      <vt:lpstr>Social and Communication Challenges</vt:lpstr>
      <vt:lpstr>Executive Functioning limitations may look like…</vt:lpstr>
      <vt:lpstr>Rigid and Restrictive Thinking and Behavior</vt:lpstr>
      <vt:lpstr>PowerPoint Presentation</vt:lpstr>
      <vt:lpstr>PowerPoint Presentation</vt:lpstr>
      <vt:lpstr>Difficulty reading others’ emotions and/or controlling their own</vt:lpstr>
      <vt:lpstr>Sensory issues</vt:lpstr>
      <vt:lpstr>Strategies and Resources for Working with Individuals on the Spectrum </vt:lpstr>
      <vt:lpstr>Job Coaching</vt:lpstr>
      <vt:lpstr>Purpose of Job Coaching</vt:lpstr>
      <vt:lpstr>Critical Components of Job Coaching</vt:lpstr>
      <vt:lpstr>Know your Learner</vt:lpstr>
      <vt:lpstr>Strategies in Job Coaching</vt:lpstr>
      <vt:lpstr>Strategies</vt:lpstr>
      <vt:lpstr>Strategies</vt:lpstr>
      <vt:lpstr>Strategies</vt:lpstr>
      <vt:lpstr>PowerPoint Presentation</vt:lpstr>
      <vt:lpstr>Teaching/Coaching Strategies </vt:lpstr>
      <vt:lpstr>Teaching/Coaching Strategies </vt:lpstr>
      <vt:lpstr>Natural Support</vt:lpstr>
      <vt:lpstr>Fading Support</vt:lpstr>
      <vt:lpstr>Level Up providing  Pre-Employment Transition Services</vt:lpstr>
      <vt:lpstr>What is Level Up?</vt:lpstr>
      <vt:lpstr>Employer Perspective: Critical Skills</vt:lpstr>
      <vt:lpstr>Preparing for Success</vt:lpstr>
      <vt:lpstr>Level Up Service Areas:</vt:lpstr>
      <vt:lpstr>Employment Goals and Understanding Career Pathways</vt:lpstr>
      <vt:lpstr>Career Pathways</vt:lpstr>
      <vt:lpstr>Example of a Career Pathway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Camelo</dc:creator>
  <cp:lastModifiedBy>Knight, Stefanie</cp:lastModifiedBy>
  <cp:revision>43</cp:revision>
  <cp:lastPrinted>2023-05-01T14:35:46Z</cp:lastPrinted>
  <dcterms:created xsi:type="dcterms:W3CDTF">2022-05-18T14:08:57Z</dcterms:created>
  <dcterms:modified xsi:type="dcterms:W3CDTF">2025-04-23T13:18:13Z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0x010100975DEFBF7039C9418A03D5F18EF672E6</vt:lpwstr>
  </property>
</Properties>
</file>